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sldIdLst>
    <p:sldId id="266" r:id="rId2"/>
    <p:sldId id="264" r:id="rId3"/>
    <p:sldId id="257" r:id="rId4"/>
    <p:sldId id="263" r:id="rId5"/>
    <p:sldId id="262" r:id="rId6"/>
    <p:sldId id="261" r:id="rId7"/>
    <p:sldId id="260" r:id="rId8"/>
    <p:sldId id="26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27"/>
    <p:restoredTop sz="94692"/>
  </p:normalViewPr>
  <p:slideViewPr>
    <p:cSldViewPr snapToGrid="0" snapToObjects="1">
      <p:cViewPr varScale="1">
        <p:scale>
          <a:sx n="85" d="100"/>
          <a:sy n="85" d="100"/>
        </p:scale>
        <p:origin x="200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B4575-A10F-A249-A286-5A5CAE27A704}" type="datetimeFigureOut">
              <a:rPr lang="it-IT" smtClean="0"/>
              <a:t>11/02/21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B2C0E-98E8-7B44-8E21-35B8A945DAA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118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B2C0E-98E8-7B44-8E21-35B8A945DAA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99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0B6D-179C-3746-9208-2DA3163DFCA4}" type="datetime1">
              <a:rPr lang="it-IT" smtClean="0"/>
              <a:t>11/02/21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CC7F-2696-0F42-A1A2-291FB545BE2E}" type="datetime1">
              <a:rPr lang="it-IT" smtClean="0"/>
              <a:t>11/02/21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13FE-E855-3D4B-9296-462A6EF820EF}" type="datetime1">
              <a:rPr lang="it-IT" smtClean="0"/>
              <a:t>11/02/21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4213-49CA-634F-8ABA-4DFAF3440BD0}" type="datetime1">
              <a:rPr lang="it-IT" smtClean="0"/>
              <a:t>11/02/21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9E7D-9530-1149-BF2D-3A6834493B74}" type="datetime1">
              <a:rPr lang="it-IT" smtClean="0"/>
              <a:t>11/02/21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F00D9-9A94-D24E-872C-77AA109D1393}" type="datetime1">
              <a:rPr lang="it-IT" smtClean="0"/>
              <a:t>11/02/21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07A7-5A91-D84F-BC17-E947B00F173E}" type="datetime1">
              <a:rPr lang="it-IT" smtClean="0"/>
              <a:t>11/02/21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3513-5E9C-CB41-881A-7B1D81A08587}" type="datetime1">
              <a:rPr lang="it-IT" smtClean="0"/>
              <a:t>11/02/21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8093-9B08-164C-BE69-ABFB18F840B9}" type="datetime1">
              <a:rPr lang="it-IT" smtClean="0"/>
              <a:t>11/02/21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23FC-9DBC-6842-A547-AC4A48229654}" type="datetime1">
              <a:rPr lang="it-IT" smtClean="0"/>
              <a:t>11/02/21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761-CDB9-2C4C-B8DC-39A39EA7FB0A}" type="datetime1">
              <a:rPr lang="it-IT" smtClean="0"/>
              <a:t>11/02/21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D197B-C69E-3042-9915-D0277A576DA4}" type="datetime1">
              <a:rPr lang="it-IT" smtClean="0"/>
              <a:t>11/02/21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42EC0-BA34-4B47-AEF8-4FD00EFB028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73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75670"/>
          </a:xfrm>
        </p:spPr>
        <p:txBody>
          <a:bodyPr/>
          <a:lstStyle/>
          <a:p>
            <a:r>
              <a:rPr lang="it-IT" b="1" dirty="0">
                <a:solidFill>
                  <a:schemeClr val="accent1"/>
                </a:solidFill>
              </a:rPr>
              <a:t>La teoria dell’evoluzione nell'opera di Friedrich </a:t>
            </a:r>
            <a:r>
              <a:rPr lang="it-IT" b="1" dirty="0" err="1">
                <a:solidFill>
                  <a:schemeClr val="accent1"/>
                </a:solidFill>
              </a:rPr>
              <a:t>Engels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chemeClr val="accent4"/>
                </a:solidFill>
              </a:rPr>
              <a:t>UAAR Modena   11/02/2021</a:t>
            </a:r>
            <a:endParaRPr lang="it-IT" sz="3600" dirty="0">
              <a:solidFill>
                <a:schemeClr val="accent4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926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2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900331" y="240633"/>
            <a:ext cx="1045346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16000" algn="just"/>
            <a:r>
              <a:rPr lang="it-IT" sz="2800" dirty="0" err="1" smtClean="0">
                <a:effectLst/>
                <a:ea typeface="Calibri" charset="0"/>
                <a:cs typeface="Times New Roman" charset="0"/>
              </a:rPr>
              <a:t>Engels</a:t>
            </a:r>
            <a:r>
              <a:rPr lang="it-IT" sz="2800" dirty="0" smtClean="0">
                <a:effectLst/>
                <a:ea typeface="Calibri" charset="0"/>
                <a:cs typeface="Times New Roman" charset="0"/>
              </a:rPr>
              <a:t> Friedrich, </a:t>
            </a:r>
            <a:r>
              <a:rPr lang="it-IT" sz="2800" i="1" dirty="0" smtClean="0"/>
              <a:t>Lineamenti </a:t>
            </a:r>
            <a:r>
              <a:rPr lang="it-IT" sz="2800" i="1" dirty="0"/>
              <a:t>di una critica dell’economia </a:t>
            </a:r>
            <a:r>
              <a:rPr lang="it-IT" sz="2800" i="1" dirty="0" smtClean="0"/>
              <a:t>politica, </a:t>
            </a:r>
            <a:r>
              <a:rPr lang="it-IT" sz="2800" dirty="0" smtClean="0"/>
              <a:t>1844.</a:t>
            </a:r>
          </a:p>
          <a:p>
            <a:pPr indent="-216000" algn="just"/>
            <a:r>
              <a:rPr lang="en-US" sz="2800" dirty="0" smtClean="0">
                <a:effectLst/>
                <a:ea typeface="Times New Roman" charset="0"/>
              </a:rPr>
              <a:t>— </a:t>
            </a:r>
            <a:r>
              <a:rPr lang="it-IT" sz="2800" i="1" dirty="0" smtClean="0"/>
              <a:t>La </a:t>
            </a:r>
            <a:r>
              <a:rPr lang="it-IT" sz="2800" i="1" dirty="0"/>
              <a:t>situazione della classe operaia in Inghilterra</a:t>
            </a:r>
            <a:r>
              <a:rPr lang="it-IT" sz="2800" dirty="0"/>
              <a:t> (1845</a:t>
            </a:r>
            <a:r>
              <a:rPr lang="it-IT" sz="2800" dirty="0" smtClean="0"/>
              <a:t>) (a cura di 	Enrico </a:t>
            </a:r>
            <a:r>
              <a:rPr lang="it-IT" sz="2800" dirty="0"/>
              <a:t>Donaggio e </a:t>
            </a:r>
            <a:r>
              <a:rPr lang="it-IT" sz="2800" dirty="0" smtClean="0"/>
              <a:t>H. P</a:t>
            </a:r>
            <a:r>
              <a:rPr lang="it-IT" sz="2800" dirty="0"/>
              <a:t>. </a:t>
            </a:r>
            <a:r>
              <a:rPr lang="it-IT" sz="2800" dirty="0" err="1" smtClean="0"/>
              <a:t>Kammerer</a:t>
            </a:r>
            <a:r>
              <a:rPr lang="it-IT" sz="2800" dirty="0" smtClean="0"/>
              <a:t>, in corso di pubblicazione da 	Feltrinelli</a:t>
            </a:r>
            <a:r>
              <a:rPr lang="it-IT" sz="2800" dirty="0" smtClean="0">
                <a:effectLst/>
              </a:rPr>
              <a:t>).</a:t>
            </a:r>
          </a:p>
          <a:p>
            <a:pPr indent="-216000" algn="just"/>
            <a:r>
              <a:rPr lang="en-US" sz="2800" dirty="0" smtClean="0">
                <a:effectLst/>
                <a:ea typeface="Times New Roman" charset="0"/>
              </a:rPr>
              <a:t>— </a:t>
            </a:r>
            <a:r>
              <a:rPr lang="it-IT" sz="2800" i="1" dirty="0" err="1" smtClean="0">
                <a:effectLst/>
                <a:ea typeface="Times New Roman" charset="0"/>
              </a:rPr>
              <a:t>Antidühring</a:t>
            </a:r>
            <a:r>
              <a:rPr lang="it-IT" sz="2800" dirty="0" smtClean="0">
                <a:effectLst/>
                <a:ea typeface="Times New Roman" charset="0"/>
              </a:rPr>
              <a:t> (1877), Roma, Editori Riuniti, 1968.</a:t>
            </a:r>
          </a:p>
          <a:p>
            <a:pPr indent="-216000" algn="just"/>
            <a:r>
              <a:rPr lang="it-IT" sz="2800" dirty="0" smtClean="0">
                <a:ea typeface="Times New Roman" charset="0"/>
              </a:rPr>
              <a:t>— </a:t>
            </a:r>
            <a:r>
              <a:rPr lang="it-IT" sz="2800" i="1" dirty="0" smtClean="0">
                <a:ea typeface="Times New Roman" charset="0"/>
              </a:rPr>
              <a:t>L’evoluzione del socialismo dall’utopia alla scienza</a:t>
            </a:r>
            <a:r>
              <a:rPr lang="it-IT" sz="2800" dirty="0" smtClean="0">
                <a:ea typeface="Times New Roman" charset="0"/>
              </a:rPr>
              <a:t> (1880), </a:t>
            </a:r>
            <a:r>
              <a:rPr lang="it-IT" sz="2800" dirty="0">
                <a:ea typeface="Times New Roman" charset="0"/>
              </a:rPr>
              <a:t>Editori </a:t>
            </a:r>
            <a:r>
              <a:rPr lang="it-IT" sz="2800" dirty="0" smtClean="0">
                <a:ea typeface="Times New Roman" charset="0"/>
              </a:rPr>
              <a:t>	Riuniti</a:t>
            </a:r>
            <a:r>
              <a:rPr lang="it-IT" sz="2800" dirty="0">
                <a:ea typeface="Times New Roman" charset="0"/>
              </a:rPr>
              <a:t>, </a:t>
            </a:r>
            <a:r>
              <a:rPr lang="it-IT" sz="2800" dirty="0" smtClean="0">
                <a:ea typeface="Times New Roman" charset="0"/>
              </a:rPr>
              <a:t>1970.</a:t>
            </a:r>
            <a:endParaRPr lang="it-IT" sz="2800" dirty="0" smtClean="0">
              <a:effectLst/>
              <a:ea typeface="Times New Roman" charset="0"/>
            </a:endParaRPr>
          </a:p>
          <a:p>
            <a:pPr indent="-216000" algn="just"/>
            <a:r>
              <a:rPr lang="it-IT" sz="2800" dirty="0" smtClean="0">
                <a:effectLst/>
                <a:ea typeface="Times New Roman" charset="0"/>
              </a:rPr>
              <a:t>— </a:t>
            </a:r>
            <a:r>
              <a:rPr lang="it-IT" sz="2800" i="1" dirty="0" smtClean="0">
                <a:effectLst/>
                <a:ea typeface="Times New Roman" charset="0"/>
              </a:rPr>
              <a:t>L’origine della famiglia, della proprietà privata e dello St</a:t>
            </a:r>
            <a:r>
              <a:rPr lang="it-IT" sz="2800" dirty="0" smtClean="0">
                <a:effectLst/>
                <a:ea typeface="Times New Roman" charset="0"/>
              </a:rPr>
              <a:t>ato (1884), 	Roma, Editori Riuniti, 2019.</a:t>
            </a:r>
          </a:p>
          <a:p>
            <a:pPr indent="-216000" algn="just"/>
            <a:r>
              <a:rPr lang="it-IT" sz="2800" dirty="0" err="1" smtClean="0">
                <a:ea typeface="Times New Roman" charset="0"/>
              </a:rPr>
              <a:t>Marx</a:t>
            </a:r>
            <a:r>
              <a:rPr lang="it-IT" sz="2800" dirty="0" smtClean="0">
                <a:ea typeface="Times New Roman" charset="0"/>
              </a:rPr>
              <a:t> K. e </a:t>
            </a:r>
            <a:r>
              <a:rPr lang="it-IT" sz="2800" dirty="0" err="1" smtClean="0">
                <a:ea typeface="Times New Roman" charset="0"/>
              </a:rPr>
              <a:t>F</a:t>
            </a:r>
            <a:r>
              <a:rPr lang="it-IT" sz="2800" dirty="0" smtClean="0">
                <a:ea typeface="Times New Roman" charset="0"/>
              </a:rPr>
              <a:t>. </a:t>
            </a:r>
            <a:r>
              <a:rPr lang="it-IT" sz="2800" dirty="0" err="1" smtClean="0">
                <a:ea typeface="Times New Roman" charset="0"/>
              </a:rPr>
              <a:t>Engels</a:t>
            </a:r>
            <a:r>
              <a:rPr lang="it-IT" sz="2800" dirty="0" smtClean="0">
                <a:ea typeface="Times New Roman" charset="0"/>
              </a:rPr>
              <a:t>, </a:t>
            </a:r>
            <a:r>
              <a:rPr lang="it-IT" sz="2800" i="1" dirty="0" smtClean="0">
                <a:ea typeface="Times New Roman" charset="0"/>
              </a:rPr>
              <a:t>L’ideologia tedesca </a:t>
            </a:r>
            <a:r>
              <a:rPr lang="it-IT" sz="2800" dirty="0" smtClean="0">
                <a:ea typeface="Times New Roman" charset="0"/>
              </a:rPr>
              <a:t>(1846), Editori Riuniti, </a:t>
            </a:r>
            <a:r>
              <a:rPr lang="en-US" sz="2800" dirty="0" smtClean="0">
                <a:ea typeface="Times New Roman" charset="0"/>
              </a:rPr>
              <a:t>2018.</a:t>
            </a:r>
          </a:p>
          <a:p>
            <a:pPr indent="-216000" algn="just"/>
            <a:r>
              <a:rPr lang="en-US" sz="2800" dirty="0" err="1" smtClean="0">
                <a:effectLst/>
                <a:ea typeface="Times New Roman" charset="0"/>
              </a:rPr>
              <a:t>Godelier</a:t>
            </a:r>
            <a:r>
              <a:rPr lang="en-US" sz="2800" dirty="0" smtClean="0">
                <a:effectLst/>
                <a:ea typeface="Times New Roman" charset="0"/>
              </a:rPr>
              <a:t> Maurice, “</a:t>
            </a:r>
            <a:r>
              <a:rPr lang="en-US" sz="2800" dirty="0" err="1" smtClean="0">
                <a:effectLst/>
                <a:ea typeface="Times New Roman" charset="0"/>
              </a:rPr>
              <a:t>Economia</a:t>
            </a:r>
            <a:r>
              <a:rPr lang="en-US" sz="2800" dirty="0" smtClean="0">
                <a:effectLst/>
                <a:ea typeface="Times New Roman" charset="0"/>
              </a:rPr>
              <a:t>”, in </a:t>
            </a:r>
            <a:r>
              <a:rPr lang="en-US" sz="2800" i="1" dirty="0" err="1" smtClean="0">
                <a:effectLst/>
                <a:ea typeface="Times New Roman" charset="0"/>
              </a:rPr>
              <a:t>Enciclopedia</a:t>
            </a:r>
            <a:r>
              <a:rPr lang="en-US" sz="2800" dirty="0" smtClean="0">
                <a:ea typeface="Times New Roman" charset="0"/>
              </a:rPr>
              <a:t>, vol. 5, Torino, </a:t>
            </a:r>
            <a:r>
              <a:rPr lang="en-US" sz="2800" dirty="0" err="1" smtClean="0">
                <a:ea typeface="Times New Roman" charset="0"/>
              </a:rPr>
              <a:t>Einaudi</a:t>
            </a:r>
            <a:r>
              <a:rPr lang="en-US" sz="2800" dirty="0" smtClean="0">
                <a:ea typeface="Times New Roman" charset="0"/>
              </a:rPr>
              <a:t>, 	1978.</a:t>
            </a:r>
            <a:endParaRPr lang="it-IT" sz="2800" dirty="0">
              <a:effectLst/>
            </a:endParaRPr>
          </a:p>
          <a:p>
            <a:pPr indent="-216000" algn="just"/>
            <a:r>
              <a:rPr lang="it-IT" sz="2800" dirty="0" err="1" smtClean="0">
                <a:effectLst/>
                <a:ea typeface="Calibri" charset="0"/>
                <a:cs typeface="Times New Roman" charset="0"/>
              </a:rPr>
              <a:t>Sahlins</a:t>
            </a:r>
            <a:r>
              <a:rPr lang="it-IT" sz="2800" dirty="0" smtClean="0">
                <a:effectLst/>
                <a:ea typeface="Calibri" charset="0"/>
                <a:cs typeface="Times New Roman" charset="0"/>
              </a:rPr>
              <a:t> Marshall</a:t>
            </a:r>
            <a:r>
              <a:rPr lang="it-IT" sz="2800" dirty="0" smtClean="0">
                <a:effectLst/>
                <a:ea typeface="Times New Roman" charset="0"/>
                <a:cs typeface="Times New Roman" charset="0"/>
              </a:rPr>
              <a:t>,</a:t>
            </a:r>
            <a:r>
              <a:rPr lang="it-IT" sz="2800" dirty="0" smtClean="0">
                <a:effectLst/>
                <a:ea typeface="Calibri" charset="0"/>
                <a:cs typeface="Times New Roman" charset="0"/>
              </a:rPr>
              <a:t> </a:t>
            </a:r>
            <a:r>
              <a:rPr lang="it-IT" sz="2800" i="1" dirty="0"/>
              <a:t>Un grosso sbaglio. </a:t>
            </a:r>
            <a:r>
              <a:rPr lang="it-IT" sz="2800" i="1" dirty="0" smtClean="0"/>
              <a:t>L’idea </a:t>
            </a:r>
            <a:r>
              <a:rPr lang="it-IT" sz="2800" i="1" dirty="0"/>
              <a:t>occidentale di natura </a:t>
            </a:r>
            <a:r>
              <a:rPr lang="it-IT" sz="2800" i="1" dirty="0" smtClean="0"/>
              <a:t>	umana</a:t>
            </a:r>
            <a:r>
              <a:rPr lang="en-US" sz="2800" dirty="0" smtClean="0">
                <a:ea typeface="Times New Roman" charset="0"/>
              </a:rPr>
              <a:t>, </a:t>
            </a:r>
            <a:r>
              <a:rPr lang="en-US" sz="2800" dirty="0" err="1" smtClean="0"/>
              <a:t>Elèuthera</a:t>
            </a:r>
            <a:r>
              <a:rPr lang="en-US" sz="2800" dirty="0" smtClean="0"/>
              <a:t>, 2010.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3458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5970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it-IT" sz="2800" dirty="0" smtClean="0">
                <a:solidFill>
                  <a:schemeClr val="accent1"/>
                </a:solidFill>
              </a:rPr>
              <a:t/>
            </a:r>
            <a:br>
              <a:rPr lang="it-IT" sz="2800" dirty="0" smtClean="0">
                <a:solidFill>
                  <a:schemeClr val="accent1"/>
                </a:solidFill>
              </a:rPr>
            </a:br>
            <a:r>
              <a:rPr lang="it-IT" sz="3600" dirty="0" smtClean="0">
                <a:solidFill>
                  <a:schemeClr val="accent1"/>
                </a:solidFill>
              </a:rPr>
              <a:t>Karl </a:t>
            </a:r>
            <a:r>
              <a:rPr lang="it-IT" sz="3600" dirty="0" err="1" smtClean="0">
                <a:solidFill>
                  <a:schemeClr val="accent1"/>
                </a:solidFill>
              </a:rPr>
              <a:t>Marx</a:t>
            </a:r>
            <a:r>
              <a:rPr lang="it-IT" sz="3600" dirty="0" smtClean="0">
                <a:solidFill>
                  <a:schemeClr val="accent1"/>
                </a:solidFill>
              </a:rPr>
              <a:t>, “Per la critica della filosofia del diritto di </a:t>
            </a:r>
            <a:r>
              <a:rPr lang="it-IT" sz="3600" dirty="0" err="1" smtClean="0">
                <a:solidFill>
                  <a:schemeClr val="accent1"/>
                </a:solidFill>
              </a:rPr>
              <a:t>Hegel</a:t>
            </a:r>
            <a:r>
              <a:rPr lang="it-IT" sz="3600" dirty="0" smtClean="0">
                <a:solidFill>
                  <a:schemeClr val="accent1"/>
                </a:solidFill>
              </a:rPr>
              <a:t>. Introduzione”, </a:t>
            </a:r>
            <a:r>
              <a:rPr lang="it-IT" sz="3600" i="1" dirty="0" smtClean="0">
                <a:solidFill>
                  <a:schemeClr val="accent1"/>
                </a:solidFill>
              </a:rPr>
              <a:t>Annali </a:t>
            </a:r>
            <a:r>
              <a:rPr lang="it-IT" sz="3600" i="1" dirty="0" err="1" smtClean="0">
                <a:solidFill>
                  <a:schemeClr val="accent1"/>
                </a:solidFill>
              </a:rPr>
              <a:t>franco-tedeschi</a:t>
            </a:r>
            <a:r>
              <a:rPr lang="it-IT" sz="3600" dirty="0" smtClean="0">
                <a:solidFill>
                  <a:schemeClr val="accent1"/>
                </a:solidFill>
              </a:rPr>
              <a:t>, 1844     (1)</a:t>
            </a: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41095"/>
            <a:ext cx="10515600" cy="44115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 smtClean="0"/>
              <a:t>Per la Germania, la critica della religione nell'essenziale è compiuta, e la critica della religione è il presupposto di ogni critica.</a:t>
            </a:r>
          </a:p>
          <a:p>
            <a:pPr marL="0" indent="0">
              <a:buNone/>
            </a:pPr>
            <a:r>
              <a:rPr lang="it-IT" sz="3200" dirty="0" smtClean="0"/>
              <a:t>Il fondamento della critica irreligiosa è: </a:t>
            </a:r>
            <a:r>
              <a:rPr lang="it-IT" sz="3200" i="1" dirty="0" smtClean="0"/>
              <a:t>l'uomo fa la religione</a:t>
            </a:r>
            <a:r>
              <a:rPr lang="it-IT" sz="3200" dirty="0" smtClean="0"/>
              <a:t>, e non la religione l'uomo. Infatti, la religione è la coscienza di sé e il sentimento di sé dell'uomo che non ha ancora conquistato o ha già di nuovo perduto se stesso. Ma l'uomo non è un essere astratto, posto fuori del mondo. L'uomo è </a:t>
            </a:r>
            <a:r>
              <a:rPr lang="it-IT" sz="3200" i="1" dirty="0" smtClean="0"/>
              <a:t>il mondo dell'uomo</a:t>
            </a:r>
            <a:r>
              <a:rPr lang="it-IT" sz="3200" dirty="0" smtClean="0"/>
              <a:t>, Stato, società. Questo Stato, questa società producono la religione, una </a:t>
            </a:r>
            <a:r>
              <a:rPr lang="it-IT" sz="3200" i="1" dirty="0" smtClean="0"/>
              <a:t>coscienza capovolta del mondo</a:t>
            </a:r>
            <a:r>
              <a:rPr lang="it-IT" sz="3200" dirty="0" smtClean="0"/>
              <a:t>, poiché essi sono un </a:t>
            </a:r>
            <a:r>
              <a:rPr lang="it-IT" sz="3200" i="1" dirty="0" smtClean="0"/>
              <a:t>mondo capovolto</a:t>
            </a:r>
            <a:r>
              <a:rPr lang="it-IT" sz="3200" dirty="0" smtClean="0"/>
              <a:t>.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335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accent1"/>
                </a:solidFill>
              </a:rPr>
              <a:t>Karl </a:t>
            </a:r>
            <a:r>
              <a:rPr lang="it-IT" sz="3200" dirty="0" err="1" smtClean="0">
                <a:solidFill>
                  <a:schemeClr val="accent1"/>
                </a:solidFill>
              </a:rPr>
              <a:t>Marx</a:t>
            </a:r>
            <a:r>
              <a:rPr lang="it-IT" sz="3200" dirty="0" smtClean="0">
                <a:solidFill>
                  <a:schemeClr val="accent1"/>
                </a:solidFill>
              </a:rPr>
              <a:t>, “Per la critica della filosofia del diritto di </a:t>
            </a:r>
            <a:r>
              <a:rPr lang="it-IT" sz="3200" dirty="0" err="1" smtClean="0">
                <a:solidFill>
                  <a:schemeClr val="accent1"/>
                </a:solidFill>
              </a:rPr>
              <a:t>Hegel</a:t>
            </a:r>
            <a:r>
              <a:rPr lang="it-IT" sz="3200" dirty="0" smtClean="0">
                <a:solidFill>
                  <a:schemeClr val="accent1"/>
                </a:solidFill>
              </a:rPr>
              <a:t>. Introduzione”, </a:t>
            </a:r>
            <a:r>
              <a:rPr lang="it-IT" sz="3200" i="1" dirty="0" smtClean="0">
                <a:solidFill>
                  <a:schemeClr val="accent1"/>
                </a:solidFill>
              </a:rPr>
              <a:t>Annali </a:t>
            </a:r>
            <a:r>
              <a:rPr lang="it-IT" sz="3200" i="1" dirty="0" err="1" smtClean="0">
                <a:solidFill>
                  <a:schemeClr val="accent1"/>
                </a:solidFill>
              </a:rPr>
              <a:t>franco-tedeschi</a:t>
            </a:r>
            <a:r>
              <a:rPr lang="it-IT" sz="3200" dirty="0" smtClean="0">
                <a:solidFill>
                  <a:schemeClr val="accent1"/>
                </a:solidFill>
              </a:rPr>
              <a:t>, 1844 </a:t>
            </a:r>
            <a:r>
              <a:rPr lang="it-IT" sz="3200" dirty="0"/>
              <a:t> </a:t>
            </a:r>
            <a:r>
              <a:rPr lang="it-IT" sz="3200" dirty="0" smtClean="0"/>
              <a:t>   (2)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La miseria </a:t>
            </a:r>
            <a:r>
              <a:rPr lang="it-IT" sz="3200" i="1" dirty="0"/>
              <a:t>religiosa</a:t>
            </a:r>
            <a:r>
              <a:rPr lang="it-IT" sz="3200" dirty="0"/>
              <a:t> è insieme l'</a:t>
            </a:r>
            <a:r>
              <a:rPr lang="it-IT" sz="3200" i="1" dirty="0"/>
              <a:t>espressione</a:t>
            </a:r>
            <a:r>
              <a:rPr lang="it-IT" sz="3200" dirty="0"/>
              <a:t> della miseria reale e la </a:t>
            </a:r>
            <a:r>
              <a:rPr lang="it-IT" sz="3200" i="1" dirty="0"/>
              <a:t>protesta</a:t>
            </a:r>
            <a:r>
              <a:rPr lang="it-IT" sz="3200" dirty="0"/>
              <a:t> contro la miseria reale. La religione </a:t>
            </a:r>
            <a:r>
              <a:rPr lang="it-IT" sz="3200" dirty="0" smtClean="0"/>
              <a:t>è il sospiro della creatura oppressa, il sentimento di un mondo senza cuore, così come è lo spirito di una condizione senza spirito. Essa </a:t>
            </a:r>
            <a:r>
              <a:rPr lang="it-IT" sz="3200" dirty="0"/>
              <a:t>è l'</a:t>
            </a:r>
            <a:r>
              <a:rPr lang="it-IT" sz="3200" i="1" dirty="0"/>
              <a:t>oppio</a:t>
            </a:r>
            <a:r>
              <a:rPr lang="it-IT" sz="3200" dirty="0"/>
              <a:t> del popolo.</a:t>
            </a:r>
          </a:p>
          <a:p>
            <a:pPr marL="0" indent="0">
              <a:buNone/>
            </a:pPr>
            <a:r>
              <a:rPr lang="it-IT" sz="3200" dirty="0"/>
              <a:t>Eliminare la religione in quanto </a:t>
            </a:r>
            <a:r>
              <a:rPr lang="it-IT" sz="3200" i="1" dirty="0"/>
              <a:t>illusoria</a:t>
            </a:r>
            <a:r>
              <a:rPr lang="it-IT" sz="3200" dirty="0"/>
              <a:t> felicità del popolo vuol dire esigerne la felicità </a:t>
            </a:r>
            <a:r>
              <a:rPr lang="it-IT" sz="3200" i="1" dirty="0"/>
              <a:t>reale</a:t>
            </a:r>
            <a:r>
              <a:rPr lang="it-IT" sz="3200" dirty="0"/>
              <a:t>. L'esigenza di abbandonare le illusioni sulla sua condizione è </a:t>
            </a:r>
            <a:r>
              <a:rPr lang="it-IT" sz="3200" i="1" dirty="0"/>
              <a:t>l'esigenza di abbandonare una condizione che ha bisogno di illusioni</a:t>
            </a:r>
            <a:r>
              <a:rPr lang="it-IT" sz="3200" dirty="0"/>
              <a:t>. La critica della religione, dunque, è, in </a:t>
            </a:r>
            <a:r>
              <a:rPr lang="it-IT" sz="3200" i="1" dirty="0"/>
              <a:t>germe</a:t>
            </a:r>
            <a:r>
              <a:rPr lang="it-IT" sz="3200" dirty="0"/>
              <a:t>, la critica della </a:t>
            </a:r>
            <a:r>
              <a:rPr lang="it-IT" sz="3200" i="1" dirty="0"/>
              <a:t>valle di lacrime</a:t>
            </a:r>
            <a:r>
              <a:rPr lang="it-IT" sz="3200" dirty="0"/>
              <a:t>, di cui la religione è l'</a:t>
            </a:r>
            <a:r>
              <a:rPr lang="it-IT" sz="3200" i="1" dirty="0"/>
              <a:t>aureola</a:t>
            </a:r>
            <a:r>
              <a:rPr lang="it-IT" sz="3200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7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accent1"/>
                </a:solidFill>
              </a:rPr>
              <a:t>Karl </a:t>
            </a:r>
            <a:r>
              <a:rPr lang="it-IT" sz="3200" dirty="0" err="1" smtClean="0">
                <a:solidFill>
                  <a:schemeClr val="accent1"/>
                </a:solidFill>
              </a:rPr>
              <a:t>Marx</a:t>
            </a:r>
            <a:r>
              <a:rPr lang="it-IT" sz="3200" dirty="0" smtClean="0">
                <a:solidFill>
                  <a:schemeClr val="accent1"/>
                </a:solidFill>
              </a:rPr>
              <a:t>, “La questione ebraica”,</a:t>
            </a:r>
            <a:r>
              <a:rPr lang="it-IT" sz="3200" i="1" dirty="0" smtClean="0">
                <a:solidFill>
                  <a:schemeClr val="accent1"/>
                </a:solidFill>
              </a:rPr>
              <a:t> Annali </a:t>
            </a:r>
            <a:r>
              <a:rPr lang="it-IT" sz="3200" i="1" dirty="0" err="1" smtClean="0">
                <a:solidFill>
                  <a:schemeClr val="accent1"/>
                </a:solidFill>
              </a:rPr>
              <a:t>franco-tedeschi</a:t>
            </a:r>
            <a:r>
              <a:rPr lang="it-IT" sz="3200" dirty="0" smtClean="0">
                <a:solidFill>
                  <a:schemeClr val="accent1"/>
                </a:solidFill>
              </a:rPr>
              <a:t>, 1844</a:t>
            </a:r>
            <a:br>
              <a:rPr lang="it-IT" sz="3200" dirty="0" smtClean="0">
                <a:solidFill>
                  <a:schemeClr val="accent1"/>
                </a:solidFill>
              </a:rPr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35242" y="1825625"/>
            <a:ext cx="9657347" cy="4351338"/>
          </a:xfrm>
        </p:spPr>
        <p:txBody>
          <a:bodyPr/>
          <a:lstStyle/>
          <a:p>
            <a:pPr marL="0" indent="0">
              <a:buNone/>
            </a:pPr>
            <a:r>
              <a:rPr lang="it-IT" sz="3200" dirty="0"/>
              <a:t>Per noi la religione non è più il </a:t>
            </a:r>
            <a:r>
              <a:rPr lang="it-IT" sz="3200" i="1" dirty="0"/>
              <a:t>fondamento</a:t>
            </a:r>
            <a:r>
              <a:rPr lang="it-IT" sz="3200" dirty="0"/>
              <a:t> della limitatezza mondana, ma piuttosto il suo </a:t>
            </a:r>
            <a:r>
              <a:rPr lang="it-IT" sz="3200" i="1" dirty="0"/>
              <a:t>fenomeno</a:t>
            </a:r>
            <a:r>
              <a:rPr lang="it-IT" sz="3200" dirty="0"/>
              <a:t>. Noi spieghiamo perciò il pregiudizio religioso dei liberi cittadini a partire dal loro pregiudizio mondano. [</a:t>
            </a:r>
            <a:r>
              <a:rPr lang="mr-IN" sz="3200" dirty="0"/>
              <a:t>…</a:t>
            </a:r>
            <a:r>
              <a:rPr lang="it-IT" sz="3200" dirty="0"/>
              <a:t>] essi avranno eliminato la loro limitatezza religiosa non appena avranno superato i loro limiti mondani.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75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accent1"/>
                </a:solidFill>
              </a:rPr>
              <a:t>Karl </a:t>
            </a:r>
            <a:r>
              <a:rPr lang="it-IT" sz="3200" dirty="0" err="1" smtClean="0">
                <a:solidFill>
                  <a:schemeClr val="accent1"/>
                </a:solidFill>
              </a:rPr>
              <a:t>Marx</a:t>
            </a:r>
            <a:r>
              <a:rPr lang="it-IT" sz="3200" dirty="0" smtClean="0">
                <a:solidFill>
                  <a:schemeClr val="accent1"/>
                </a:solidFill>
              </a:rPr>
              <a:t>, </a:t>
            </a:r>
            <a:r>
              <a:rPr lang="it-IT" sz="3200" i="1" dirty="0" smtClean="0">
                <a:solidFill>
                  <a:schemeClr val="accent1"/>
                </a:solidFill>
              </a:rPr>
              <a:t>Su </a:t>
            </a:r>
            <a:r>
              <a:rPr lang="it-IT" sz="3200" i="1" dirty="0" err="1" smtClean="0">
                <a:solidFill>
                  <a:schemeClr val="accent1"/>
                </a:solidFill>
              </a:rPr>
              <a:t>Feuerbach</a:t>
            </a:r>
            <a:r>
              <a:rPr lang="it-IT" sz="3200" dirty="0" smtClean="0">
                <a:solidFill>
                  <a:schemeClr val="accent1"/>
                </a:solidFill>
              </a:rPr>
              <a:t>, 1845</a:t>
            </a:r>
            <a:br>
              <a:rPr lang="it-IT" sz="3200" dirty="0" smtClean="0">
                <a:solidFill>
                  <a:schemeClr val="accent1"/>
                </a:solidFill>
              </a:rPr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4821" y="1524000"/>
            <a:ext cx="9994232" cy="4652963"/>
          </a:xfrm>
        </p:spPr>
        <p:txBody>
          <a:bodyPr/>
          <a:lstStyle/>
          <a:p>
            <a:pPr marL="0" indent="0">
              <a:buNone/>
            </a:pPr>
            <a:r>
              <a:rPr lang="it-IT" i="1" dirty="0"/>
              <a:t>VI Tesi</a:t>
            </a:r>
            <a:r>
              <a:rPr lang="it-IT" dirty="0"/>
              <a:t>: </a:t>
            </a:r>
            <a:r>
              <a:rPr lang="it-IT" dirty="0" err="1"/>
              <a:t>Feuerbach</a:t>
            </a:r>
            <a:r>
              <a:rPr lang="it-IT" dirty="0"/>
              <a:t> risolve l’essere religioso nell’essere umano. Ma l’essere umano non è un’astrazione immanente all’individuo singolo. Nella sua realtà, esso è l’insieme dei rapporti sociali. [</a:t>
            </a:r>
            <a:r>
              <a:rPr lang="mr-IN" dirty="0"/>
              <a:t>…</a:t>
            </a:r>
            <a:r>
              <a:rPr lang="it-IT" dirty="0"/>
              <a:t>] [Per </a:t>
            </a:r>
            <a:r>
              <a:rPr lang="it-IT" dirty="0" err="1"/>
              <a:t>Feuerbach</a:t>
            </a:r>
            <a:r>
              <a:rPr lang="it-IT" dirty="0"/>
              <a:t>] l’essere umano può essere concepito solo come ‘specie’, come generalità interna, muta, che unisce in modo puramente </a:t>
            </a:r>
            <a:r>
              <a:rPr lang="it-IT" i="1" dirty="0"/>
              <a:t>naturale</a:t>
            </a:r>
            <a:r>
              <a:rPr lang="it-IT" dirty="0"/>
              <a:t> la molteplicità degli individui.</a:t>
            </a:r>
          </a:p>
          <a:p>
            <a:pPr marL="0" indent="0">
              <a:buNone/>
            </a:pPr>
            <a:r>
              <a:rPr lang="it-IT" i="1" dirty="0"/>
              <a:t>VII Tesi</a:t>
            </a:r>
            <a:r>
              <a:rPr lang="it-IT" dirty="0"/>
              <a:t>: …l’individuo astratto, che [</a:t>
            </a:r>
            <a:r>
              <a:rPr lang="it-IT" dirty="0" err="1"/>
              <a:t>Feuerbach</a:t>
            </a:r>
            <a:r>
              <a:rPr lang="it-IT" dirty="0"/>
              <a:t>] analizza, in realtà appartiene a una determinata forma sociale.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1449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35242" y="288759"/>
            <a:ext cx="9673390" cy="88231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/>
                </a:solidFill>
              </a:rPr>
              <a:t/>
            </a:r>
            <a:br>
              <a:rPr lang="it-IT" dirty="0" smtClean="0">
                <a:solidFill>
                  <a:schemeClr val="accent1"/>
                </a:solidFill>
              </a:rPr>
            </a:br>
            <a:r>
              <a:rPr lang="it-IT" sz="3600" dirty="0" smtClean="0">
                <a:solidFill>
                  <a:schemeClr val="accent1"/>
                </a:solidFill>
              </a:rPr>
              <a:t>Karl </a:t>
            </a:r>
            <a:r>
              <a:rPr lang="it-IT" sz="3600" dirty="0" err="1" smtClean="0">
                <a:solidFill>
                  <a:schemeClr val="accent1"/>
                </a:solidFill>
              </a:rPr>
              <a:t>Marx</a:t>
            </a:r>
            <a:r>
              <a:rPr lang="it-IT" sz="3600" dirty="0" smtClean="0">
                <a:solidFill>
                  <a:schemeClr val="accent1"/>
                </a:solidFill>
              </a:rPr>
              <a:t> e Friedrich </a:t>
            </a:r>
            <a:r>
              <a:rPr lang="it-IT" sz="3600" dirty="0" err="1" smtClean="0">
                <a:solidFill>
                  <a:schemeClr val="accent1"/>
                </a:solidFill>
              </a:rPr>
              <a:t>Engels</a:t>
            </a:r>
            <a:r>
              <a:rPr lang="it-IT" sz="3600" dirty="0" smtClean="0">
                <a:solidFill>
                  <a:schemeClr val="accent1"/>
                </a:solidFill>
              </a:rPr>
              <a:t>, </a:t>
            </a:r>
            <a:r>
              <a:rPr lang="it-IT" sz="3600" i="1" dirty="0" smtClean="0">
                <a:solidFill>
                  <a:schemeClr val="accent1"/>
                </a:solidFill>
              </a:rPr>
              <a:t>L’ideologia tedesca</a:t>
            </a:r>
            <a:r>
              <a:rPr lang="it-IT" sz="3600" dirty="0" smtClean="0">
                <a:solidFill>
                  <a:schemeClr val="accent1"/>
                </a:solidFill>
              </a:rPr>
              <a:t>, 1846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35242" y="1459832"/>
            <a:ext cx="9673390" cy="5053263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1200"/>
              </a:spcAft>
            </a:pPr>
            <a:r>
              <a:rPr lang="it-IT" sz="3200" dirty="0" smtClean="0"/>
              <a:t>La base concreta di ciò che i filosofi si sono rappresentati come ‘sostanza’ o ‘essenza dell’uomo’ è l’insieme delle forze produttive e delle forme di rapporti sociali, che ogni individuo e ogni generazione trovano come dati preesistenti.</a:t>
            </a:r>
          </a:p>
          <a:p>
            <a:pPr algn="just">
              <a:spcAft>
                <a:spcPts val="1200"/>
              </a:spcAft>
            </a:pPr>
            <a:r>
              <a:rPr lang="it-IT" sz="3200" dirty="0" smtClean="0"/>
              <a:t>I presupposti da cui muoviamo […] sono gli individui reali, la loro azione e le loro condizioni materiali di vita.</a:t>
            </a:r>
          </a:p>
          <a:p>
            <a:pPr algn="just">
              <a:spcAft>
                <a:spcPts val="1200"/>
              </a:spcAft>
            </a:pPr>
            <a:r>
              <a:rPr lang="it-IT" sz="3200" dirty="0" smtClean="0"/>
              <a:t>[Se le condizioni di vita degli individui, le loro forze e i loro rapporti si separano da loro, divengono autonomi e li sottomettono, si ha un] capovolgimento del comportamento individuale nel suo contrario, in un comportamento puramente obiettivo.</a:t>
            </a:r>
          </a:p>
          <a:p>
            <a:pPr algn="just">
              <a:spcAft>
                <a:spcPts val="1200"/>
              </a:spcAft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25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3211"/>
          </a:xfrm>
        </p:spPr>
        <p:txBody>
          <a:bodyPr>
            <a:normAutofit/>
          </a:bodyPr>
          <a:lstStyle/>
          <a:p>
            <a:r>
              <a:rPr lang="it-IT" sz="2800" dirty="0" err="1" smtClean="0">
                <a:solidFill>
                  <a:schemeClr val="accent1"/>
                </a:solidFill>
              </a:rPr>
              <a:t>Engels</a:t>
            </a:r>
            <a:r>
              <a:rPr lang="it-IT" sz="2800" dirty="0" smtClean="0">
                <a:solidFill>
                  <a:schemeClr val="accent1"/>
                </a:solidFill>
              </a:rPr>
              <a:t>, L’evoluzione del socialismo dall’utopia alla scienza, 1880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886264"/>
            <a:ext cx="10515600" cy="5470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Darwin </a:t>
            </a:r>
            <a:r>
              <a:rPr lang="it-IT" dirty="0" smtClean="0"/>
              <a:t>inflisse </a:t>
            </a:r>
            <a:r>
              <a:rPr lang="it-IT" dirty="0"/>
              <a:t>un duro colpo alla concezione metafisica della natura, provando che tutta la natura organica d'oggi (piante; animali, uomo incluso) è il prodotto d'un processo di sviluppo </a:t>
            </a:r>
            <a:r>
              <a:rPr lang="it-IT" dirty="0" smtClean="0"/>
              <a:t>milionario.</a:t>
            </a:r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/>
              <a:t>storia umana […] come il processo di evoluzione </a:t>
            </a:r>
            <a:r>
              <a:rPr lang="it-IT" dirty="0" smtClean="0"/>
              <a:t>dell’umanità [</a:t>
            </a:r>
            <a:r>
              <a:rPr lang="mr-IN" dirty="0" smtClean="0"/>
              <a:t>…</a:t>
            </a:r>
            <a:r>
              <a:rPr lang="it-IT" dirty="0" smtClean="0"/>
              <a:t>] trovare </a:t>
            </a:r>
            <a:r>
              <a:rPr lang="it-IT" dirty="0"/>
              <a:t>una legge intima di tale processo (in apparenza dovuto al caso</a:t>
            </a:r>
            <a:r>
              <a:rPr lang="it-IT" dirty="0" smtClean="0"/>
              <a:t>). [</a:t>
            </a:r>
            <a:r>
              <a:rPr lang="mr-IN" dirty="0" smtClean="0"/>
              <a:t>…</a:t>
            </a:r>
            <a:r>
              <a:rPr lang="it-IT" dirty="0" smtClean="0"/>
              <a:t>] </a:t>
            </a:r>
            <a:r>
              <a:rPr lang="it-IT" dirty="0"/>
              <a:t>un compito che </a:t>
            </a:r>
            <a:r>
              <a:rPr lang="it-IT" dirty="0" smtClean="0"/>
              <a:t>nessuno </a:t>
            </a:r>
            <a:r>
              <a:rPr lang="it-IT" dirty="0"/>
              <a:t>potrà </a:t>
            </a:r>
            <a:r>
              <a:rPr lang="it-IT" dirty="0" smtClean="0"/>
              <a:t>assolvere </a:t>
            </a:r>
            <a:r>
              <a:rPr lang="it-IT" dirty="0"/>
              <a:t>da </a:t>
            </a:r>
            <a:r>
              <a:rPr lang="it-IT" dirty="0" smtClean="0"/>
              <a:t>solo.</a:t>
            </a:r>
          </a:p>
          <a:p>
            <a:pPr marL="0" indent="0">
              <a:buNone/>
            </a:pPr>
            <a:r>
              <a:rPr lang="it-IT" dirty="0"/>
              <a:t>I fatti smentirono sempre di più le teorie economiche borghesi </a:t>
            </a:r>
            <a:r>
              <a:rPr lang="it-IT" dirty="0" smtClean="0"/>
              <a:t>dell’identità </a:t>
            </a:r>
            <a:r>
              <a:rPr lang="it-IT" dirty="0"/>
              <a:t>di interessi del capitale e del lavoro, </a:t>
            </a:r>
            <a:r>
              <a:rPr lang="it-IT" dirty="0" smtClean="0"/>
              <a:t>dell’armonia </a:t>
            </a:r>
            <a:r>
              <a:rPr lang="it-IT" dirty="0"/>
              <a:t>generale e del benessere generale del popolo come conseguenza della libera concorrenza</a:t>
            </a:r>
            <a:r>
              <a:rPr lang="it-IT" dirty="0" smtClean="0"/>
              <a:t>. [</a:t>
            </a:r>
            <a:r>
              <a:rPr lang="mr-IN" dirty="0" smtClean="0"/>
              <a:t>…</a:t>
            </a:r>
            <a:r>
              <a:rPr lang="it-IT" dirty="0" smtClean="0"/>
              <a:t>] I </a:t>
            </a:r>
            <a:r>
              <a:rPr lang="it-IT" dirty="0"/>
              <a:t>nuovi fatti costrinsero a riesaminar tutta la storia passata, provando che essa (eccetto le età primitive) era </a:t>
            </a:r>
            <a:r>
              <a:rPr lang="it-IT" i="1" dirty="0"/>
              <a:t>tutta</a:t>
            </a:r>
            <a:r>
              <a:rPr lang="it-IT" dirty="0"/>
              <a:t> storia di lotte delle classi, che tali classi sociali in lotta fra loro sono generate dai rapporti di produzione e di </a:t>
            </a:r>
            <a:r>
              <a:rPr lang="it-IT" dirty="0" smtClean="0"/>
              <a:t>scambio.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2EC0-BA34-4B47-AEF8-4FD00EFB028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9869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734</Words>
  <Application>Microsoft Macintosh PowerPoint</Application>
  <PresentationFormat>Widescreen</PresentationFormat>
  <Paragraphs>38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Times New Roman</vt:lpstr>
      <vt:lpstr>Tema di Office</vt:lpstr>
      <vt:lpstr>La teoria dell’evoluzione nell'opera di Friedrich Engels</vt:lpstr>
      <vt:lpstr>Presentazione di PowerPoint</vt:lpstr>
      <vt:lpstr> Karl Marx, “Per la critica della filosofia del diritto di Hegel. Introduzione”, Annali franco-tedeschi, 1844     (1) </vt:lpstr>
      <vt:lpstr>Karl Marx, “Per la critica della filosofia del diritto di Hegel. Introduzione”, Annali franco-tedeschi, 1844     (2)</vt:lpstr>
      <vt:lpstr>Karl Marx, “La questione ebraica”, Annali franco-tedeschi, 1844 </vt:lpstr>
      <vt:lpstr>Karl Marx, Su Feuerbach, 1845 </vt:lpstr>
      <vt:lpstr> Karl Marx e Friedrich Engels, L’ideologia tedesca, 1846</vt:lpstr>
      <vt:lpstr>Engels, L’evoluzione del socialismo dall’utopia alla scienza, 1880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 Marx, Manoscritti economico-filosofici, 1844 Karl Marx, “Per la critica della filosofia del diritto di Hegel. Introduzione”, Annali franco-tedeschi, 1844 </dc:title>
  <dc:creator>Michele Cangiani</dc:creator>
  <cp:lastModifiedBy>Michele Cangiani</cp:lastModifiedBy>
  <cp:revision>15</cp:revision>
  <dcterms:created xsi:type="dcterms:W3CDTF">2021-02-10T09:10:28Z</dcterms:created>
  <dcterms:modified xsi:type="dcterms:W3CDTF">2021-02-11T16:00:16Z</dcterms:modified>
</cp:coreProperties>
</file>